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3"/>
  </p:notesMasterIdLst>
  <p:handoutMasterIdLst>
    <p:handoutMasterId r:id="rId24"/>
  </p:handoutMasterIdLst>
  <p:sldIdLst>
    <p:sldId id="275" r:id="rId3"/>
    <p:sldId id="270" r:id="rId4"/>
    <p:sldId id="287" r:id="rId5"/>
    <p:sldId id="291" r:id="rId6"/>
    <p:sldId id="292" r:id="rId7"/>
    <p:sldId id="293" r:id="rId8"/>
    <p:sldId id="273" r:id="rId9"/>
    <p:sldId id="285" r:id="rId10"/>
    <p:sldId id="286" r:id="rId11"/>
    <p:sldId id="264" r:id="rId12"/>
    <p:sldId id="282" r:id="rId13"/>
    <p:sldId id="269" r:id="rId14"/>
    <p:sldId id="298" r:id="rId15"/>
    <p:sldId id="288" r:id="rId16"/>
    <p:sldId id="297" r:id="rId17"/>
    <p:sldId id="296" r:id="rId18"/>
    <p:sldId id="295" r:id="rId19"/>
    <p:sldId id="289" r:id="rId20"/>
    <p:sldId id="294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3" autoAdjust="0"/>
    <p:restoredTop sz="94707" autoAdjust="0"/>
  </p:normalViewPr>
  <p:slideViewPr>
    <p:cSldViewPr snapToGrid="0" snapToObjects="1" showGuides="1">
      <p:cViewPr>
        <p:scale>
          <a:sx n="127" d="100"/>
          <a:sy n="127" d="100"/>
        </p:scale>
        <p:origin x="2024" y="632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victor.a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@victor.am" TargetMode="Externa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0655" y="3743723"/>
            <a:ext cx="7079672" cy="1462261"/>
          </a:xfrm>
        </p:spPr>
        <p:txBody>
          <a:bodyPr>
            <a:normAutofit fontScale="90000"/>
          </a:bodyPr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1371600" y="5713469"/>
            <a:ext cx="6400800" cy="3047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 smtClean="0"/>
              <a:t>Петухов Виктор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факторизации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492836" cy="452982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результате по набору деревьев разбора на </a:t>
            </a:r>
            <a:r>
              <a:rPr lang="en-GB" dirty="0" err="1"/>
              <a:t>Kotlin</a:t>
            </a:r>
            <a:r>
              <a:rPr lang="en-GB" dirty="0"/>
              <a:t> </a:t>
            </a:r>
            <a:r>
              <a:rPr lang="ru-RU" dirty="0"/>
              <a:t>было извлечено</a:t>
            </a:r>
            <a:r>
              <a:rPr lang="en-GB" dirty="0"/>
              <a:t> </a:t>
            </a:r>
            <a:r>
              <a:rPr lang="ru-RU" b="1" dirty="0"/>
              <a:t>11 тыс. </a:t>
            </a:r>
            <a:r>
              <a:rPr lang="en-US" dirty="0"/>
              <a:t>n</a:t>
            </a:r>
            <a:r>
              <a:rPr lang="en-GB" dirty="0"/>
              <a:t>-</a:t>
            </a:r>
            <a:r>
              <a:rPr lang="ru-RU" dirty="0"/>
              <a:t>грамм</a:t>
            </a:r>
          </a:p>
          <a:p>
            <a:endParaRPr lang="ru-RU" dirty="0" smtClean="0"/>
          </a:p>
          <a:p>
            <a:r>
              <a:rPr lang="ru-RU" dirty="0" smtClean="0"/>
              <a:t>По </a:t>
            </a:r>
            <a:r>
              <a:rPr lang="ru-RU" dirty="0"/>
              <a:t>набору </a:t>
            </a:r>
            <a:r>
              <a:rPr lang="en-GB" dirty="0"/>
              <a:t>JVM </a:t>
            </a:r>
            <a:r>
              <a:rPr lang="ru-RU" dirty="0"/>
              <a:t>байт-кода было извлечено </a:t>
            </a:r>
            <a:r>
              <a:rPr lang="ru-RU" b="1" dirty="0"/>
              <a:t>110 тыс.</a:t>
            </a:r>
            <a:r>
              <a:rPr lang="ru-RU" dirty="0"/>
              <a:t> </a:t>
            </a:r>
            <a:r>
              <a:rPr lang="en-US" dirty="0"/>
              <a:t>n</a:t>
            </a:r>
            <a:r>
              <a:rPr lang="ru-RU" dirty="0"/>
              <a:t>-грамм</a:t>
            </a:r>
          </a:p>
          <a:p>
            <a:endParaRPr lang="ru-RU" dirty="0" smtClean="0"/>
          </a:p>
          <a:p>
            <a:r>
              <a:rPr lang="ru-RU" dirty="0" smtClean="0"/>
              <a:t>Таким </a:t>
            </a:r>
            <a:r>
              <a:rPr lang="ru-RU" dirty="0"/>
              <a:t>образом, были составлены следующие наборы данных:</a:t>
            </a:r>
          </a:p>
          <a:p>
            <a:pPr lvl="1"/>
            <a:r>
              <a:rPr lang="ru-RU" dirty="0"/>
              <a:t>По деревьям разбора — </a:t>
            </a:r>
            <a:r>
              <a:rPr lang="ru-RU" b="1" dirty="0"/>
              <a:t>930 тыс.</a:t>
            </a:r>
            <a:r>
              <a:rPr lang="ru-RU" dirty="0"/>
              <a:t> п</a:t>
            </a:r>
            <a:r>
              <a:rPr lang="ru-RU" dirty="0" smtClean="0"/>
              <a:t>римеров,</a:t>
            </a:r>
          </a:p>
          <a:p>
            <a:pPr marL="457200" lvl="1" indent="0">
              <a:buNone/>
            </a:pPr>
            <a:r>
              <a:rPr lang="ru-RU" b="1" dirty="0"/>
              <a:t> </a:t>
            </a:r>
            <a:r>
              <a:rPr lang="ru-RU" b="1" dirty="0" smtClean="0"/>
              <a:t>   11 </a:t>
            </a:r>
            <a:r>
              <a:rPr lang="ru-RU" b="1" dirty="0"/>
              <a:t>тыс.</a:t>
            </a:r>
            <a:r>
              <a:rPr lang="ru-RU" dirty="0"/>
              <a:t> признаков</a:t>
            </a:r>
          </a:p>
          <a:p>
            <a:pPr lvl="1"/>
            <a:r>
              <a:rPr lang="ru-RU" dirty="0"/>
              <a:t>По </a:t>
            </a:r>
            <a:r>
              <a:rPr lang="en-GB" dirty="0"/>
              <a:t>JVM </a:t>
            </a:r>
            <a:r>
              <a:rPr lang="ru-RU" dirty="0"/>
              <a:t>байт-коду — </a:t>
            </a:r>
            <a:r>
              <a:rPr lang="ru-RU" b="1" dirty="0"/>
              <a:t>63 тыс.</a:t>
            </a:r>
            <a:r>
              <a:rPr lang="ru-RU" dirty="0"/>
              <a:t> п</a:t>
            </a:r>
            <a:r>
              <a:rPr lang="ru-RU" dirty="0" smtClean="0"/>
              <a:t>римеров,</a:t>
            </a:r>
          </a:p>
          <a:p>
            <a:pPr marL="457200" lvl="1" indent="0">
              <a:buNone/>
            </a:pPr>
            <a:r>
              <a:rPr lang="ru-RU" b="1" dirty="0" smtClean="0"/>
              <a:t>    110 </a:t>
            </a:r>
            <a:r>
              <a:rPr lang="ru-RU" b="1" dirty="0"/>
              <a:t>тыс. </a:t>
            </a:r>
            <a:r>
              <a:rPr lang="ru-RU" dirty="0"/>
              <a:t>п</a:t>
            </a:r>
            <a:r>
              <a:rPr lang="ru-RU" dirty="0" smtClean="0"/>
              <a:t>ризнаков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1" y="90905"/>
            <a:ext cx="4656032" cy="588038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395855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решения задачи обнаружения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723633" cy="414035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Метод опорных векторов с одним классом (</a:t>
            </a:r>
            <a:r>
              <a:rPr lang="en-US" dirty="0"/>
              <a:t>OC</a:t>
            </a:r>
            <a:r>
              <a:rPr lang="ru-RU" dirty="0"/>
              <a:t> </a:t>
            </a:r>
            <a:r>
              <a:rPr lang="en-US" dirty="0"/>
              <a:t>SVM</a:t>
            </a:r>
            <a:r>
              <a:rPr lang="ru-RU" dirty="0" smtClean="0"/>
              <a:t>)</a:t>
            </a:r>
          </a:p>
          <a:p>
            <a:endParaRPr lang="ru-RU" dirty="0"/>
          </a:p>
          <a:p>
            <a:r>
              <a:rPr lang="ru-RU" dirty="0" smtClean="0"/>
              <a:t>Методы, основанные на кластеризации (например, </a:t>
            </a:r>
            <a:r>
              <a:rPr lang="en-US" dirty="0" smtClean="0"/>
              <a:t>k-means)</a:t>
            </a:r>
            <a:endParaRPr lang="ru-RU" dirty="0" smtClean="0"/>
          </a:p>
          <a:p>
            <a:endParaRPr lang="en-US" dirty="0"/>
          </a:p>
          <a:p>
            <a:r>
              <a:rPr lang="ru-RU" dirty="0"/>
              <a:t>Метод </a:t>
            </a:r>
            <a:r>
              <a:rPr lang="ru-RU" dirty="0" err="1"/>
              <a:t>k</a:t>
            </a:r>
            <a:r>
              <a:rPr lang="ru-RU" dirty="0"/>
              <a:t>-ближайших соседей (</a:t>
            </a:r>
            <a:r>
              <a:rPr lang="en-US" dirty="0"/>
              <a:t>k-nearest neighbor</a:t>
            </a:r>
            <a:r>
              <a:rPr lang="en-US" dirty="0" smtClean="0"/>
              <a:t>)</a:t>
            </a:r>
            <a:endParaRPr lang="ru-RU" dirty="0" smtClean="0"/>
          </a:p>
          <a:p>
            <a:endParaRPr lang="en-US" dirty="0"/>
          </a:p>
          <a:p>
            <a:r>
              <a:rPr lang="ru-RU" dirty="0"/>
              <a:t>Статистические </a:t>
            </a:r>
            <a:r>
              <a:rPr lang="ru-RU" dirty="0" smtClean="0"/>
              <a:t>методы</a:t>
            </a:r>
          </a:p>
          <a:p>
            <a:endParaRPr lang="ru-RU" dirty="0"/>
          </a:p>
          <a:p>
            <a:r>
              <a:rPr lang="ru-RU" dirty="0" err="1"/>
              <a:t>Репликаторные</a:t>
            </a:r>
            <a:r>
              <a:rPr lang="ru-RU" dirty="0"/>
              <a:t> </a:t>
            </a:r>
            <a:r>
              <a:rPr lang="ru-RU" dirty="0" err="1"/>
              <a:t>нейросети</a:t>
            </a:r>
            <a:r>
              <a:rPr lang="ru-RU" dirty="0"/>
              <a:t>, </a:t>
            </a:r>
            <a:r>
              <a:rPr lang="ru-RU" dirty="0" err="1" smtClean="0"/>
              <a:t>автоэнкодеры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Автоэнкодер</a:t>
            </a:r>
            <a:r>
              <a:rPr lang="ru-RU" dirty="0" smtClean="0"/>
              <a:t>. </a:t>
            </a:r>
            <a:r>
              <a:rPr lang="ru-RU" dirty="0"/>
              <a:t>Обоснование выбора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243455" cy="42665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решения задачи был выбран </a:t>
            </a:r>
            <a:r>
              <a:rPr lang="ru-RU" dirty="0" err="1"/>
              <a:t>автоэнкодер</a:t>
            </a:r>
            <a:r>
              <a:rPr lang="ru-RU" dirty="0"/>
              <a:t>: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Обучение </a:t>
            </a:r>
            <a:r>
              <a:rPr lang="ru-RU" dirty="0"/>
              <a:t>без учителя (примеров аномалий изначально нет)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Не </a:t>
            </a:r>
            <a:r>
              <a:rPr lang="ru-RU" dirty="0"/>
              <a:t>двоичный выход — ошибку восстановления можно трактовать как «степень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Встроенные </a:t>
            </a:r>
            <a:r>
              <a:rPr lang="ru-RU" dirty="0"/>
              <a:t>механизмы сокращения </a:t>
            </a:r>
            <a:r>
              <a:rPr lang="ru-RU" dirty="0" smtClean="0"/>
              <a:t>размерности </a:t>
            </a:r>
            <a:r>
              <a:rPr lang="ru-RU" dirty="0"/>
              <a:t>—</a:t>
            </a:r>
            <a:endParaRPr lang="ru-RU" dirty="0" smtClean="0"/>
          </a:p>
          <a:p>
            <a:pPr marL="457200" lvl="1" indent="0">
              <a:buNone/>
            </a:pPr>
            <a:r>
              <a:rPr lang="ru-RU" dirty="0" smtClean="0"/>
              <a:t>     можно </a:t>
            </a:r>
            <a:r>
              <a:rPr lang="ru-RU" dirty="0"/>
              <a:t>формировать для этого </a:t>
            </a:r>
            <a:r>
              <a:rPr lang="ru-RU" dirty="0" smtClean="0"/>
              <a:t>отдельные</a:t>
            </a:r>
          </a:p>
          <a:p>
            <a:pPr marL="457200" lvl="1" indent="0">
              <a:buNone/>
            </a:pPr>
            <a:r>
              <a:rPr lang="ru-RU" dirty="0"/>
              <a:t> </a:t>
            </a:r>
            <a:r>
              <a:rPr lang="ru-RU" dirty="0" smtClean="0"/>
              <a:t>    слои </a:t>
            </a:r>
            <a:r>
              <a:rPr lang="ru-RU" dirty="0"/>
              <a:t>в архитектуре сети: признаков </a:t>
            </a:r>
            <a:r>
              <a:rPr lang="ru-RU" dirty="0" smtClean="0"/>
              <a:t>очень</a:t>
            </a:r>
          </a:p>
          <a:p>
            <a:pPr marL="457200" lvl="1" indent="0">
              <a:buNone/>
            </a:pPr>
            <a:r>
              <a:rPr lang="ru-RU" dirty="0" smtClean="0"/>
              <a:t>     много</a:t>
            </a:r>
            <a:r>
              <a:rPr lang="ru-RU" dirty="0"/>
              <a:t>, нужно уметь сжимать информацию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4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" y="1105318"/>
            <a:ext cx="4192935" cy="563949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19524" y="994785"/>
            <a:ext cx="4624475" cy="5566787"/>
          </a:xfrm>
        </p:spPr>
        <p:txBody>
          <a:bodyPr>
            <a:normAutofit/>
          </a:bodyPr>
          <a:lstStyle/>
          <a:p>
            <a:r>
              <a:rPr lang="ru-RU" dirty="0" smtClean="0"/>
              <a:t>Простая архитектура — один скрытый слой</a:t>
            </a:r>
          </a:p>
          <a:p>
            <a:r>
              <a:rPr lang="ru-RU" dirty="0" smtClean="0"/>
              <a:t>Несколько экспериментов с коэф</a:t>
            </a:r>
            <a:r>
              <a:rPr lang="ru-RU" dirty="0"/>
              <a:t>ф</a:t>
            </a:r>
            <a:r>
              <a:rPr lang="ru-RU" dirty="0" smtClean="0"/>
              <a:t>ициентом сжатия </a:t>
            </a:r>
            <a:r>
              <a:rPr lang="en-GB" b="1" dirty="0" smtClean="0"/>
              <a:t>0.8</a:t>
            </a:r>
            <a:r>
              <a:rPr lang="en-GB" dirty="0" smtClean="0"/>
              <a:t> </a:t>
            </a:r>
            <a:r>
              <a:rPr lang="ru-RU" dirty="0" smtClean="0"/>
              <a:t>и </a:t>
            </a:r>
            <a:r>
              <a:rPr lang="en-GB" b="1" dirty="0" smtClean="0"/>
              <a:t>0.5</a:t>
            </a:r>
            <a:endParaRPr lang="ru-RU" b="1" dirty="0" smtClean="0"/>
          </a:p>
          <a:p>
            <a:r>
              <a:rPr lang="ru-RU" dirty="0" smtClean="0"/>
              <a:t>ап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7"/>
            <a:ext cx="8613428" cy="417310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 результатам работы </a:t>
            </a:r>
            <a:r>
              <a:rPr lang="ru-RU" dirty="0" err="1"/>
              <a:t>автоэнкодера</a:t>
            </a:r>
            <a:r>
              <a:rPr lang="ru-RU" dirty="0"/>
              <a:t> были вычислены евклидовы расстояния между входными и выходными векторами</a:t>
            </a:r>
          </a:p>
          <a:p>
            <a:endParaRPr lang="ru-RU" dirty="0" smtClean="0"/>
          </a:p>
          <a:p>
            <a:r>
              <a:rPr lang="ru-RU" dirty="0" smtClean="0"/>
              <a:t>Расстояния </a:t>
            </a:r>
            <a:r>
              <a:rPr lang="ru-RU" dirty="0"/>
              <a:t>трактовались как «степени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endParaRPr lang="ru-RU" dirty="0" smtClean="0"/>
          </a:p>
          <a:p>
            <a:r>
              <a:rPr lang="ru-RU" dirty="0" smtClean="0"/>
              <a:t>Аномалиями </a:t>
            </a:r>
            <a:r>
              <a:rPr lang="ru-RU" dirty="0"/>
              <a:t>считались векторы, расстояния которых отклонялись </a:t>
            </a:r>
            <a:r>
              <a:rPr lang="ru-RU" dirty="0" smtClean="0"/>
              <a:t>от среднего на </a:t>
            </a:r>
            <a:r>
              <a:rPr lang="ru-RU" dirty="0"/>
              <a:t>более чем </a:t>
            </a:r>
            <a:r>
              <a:rPr lang="ru-RU" dirty="0" smtClean="0"/>
              <a:t>3-сигма</a:t>
            </a:r>
            <a:r>
              <a:rPr lang="en-GB" dirty="0" smtClean="0"/>
              <a:t> </a:t>
            </a:r>
            <a:r>
              <a:rPr lang="ru-RU" dirty="0" smtClean="0"/>
              <a:t>или </a:t>
            </a:r>
            <a:r>
              <a:rPr lang="ru-RU" dirty="0"/>
              <a:t>5-сигма</a:t>
            </a:r>
          </a:p>
          <a:p>
            <a:endParaRPr lang="en-GB" dirty="0" smtClean="0"/>
          </a:p>
          <a:p>
            <a:r>
              <a:rPr lang="ru-RU" dirty="0" smtClean="0"/>
              <a:t>По 5-сигма было получено </a:t>
            </a:r>
            <a:r>
              <a:rPr lang="en-GB" b="1" dirty="0" smtClean="0"/>
              <a:t>1150</a:t>
            </a:r>
            <a:r>
              <a:rPr lang="ru-RU" dirty="0" smtClean="0"/>
              <a:t> аномалий, по 3-сигма — </a:t>
            </a:r>
            <a:r>
              <a:rPr lang="ru-RU" b="1" dirty="0" smtClean="0"/>
              <a:t>545</a:t>
            </a:r>
            <a:endParaRPr lang="en-GB" b="1" dirty="0"/>
          </a:p>
          <a:p>
            <a:endParaRPr lang="ru-RU" dirty="0" smtClean="0"/>
          </a:p>
          <a:p>
            <a:r>
              <a:rPr lang="ru-RU" dirty="0" smtClean="0"/>
              <a:t>Полученные </a:t>
            </a:r>
            <a:r>
              <a:rPr lang="ru-RU" dirty="0"/>
              <a:t>аномалии были </a:t>
            </a:r>
            <a:r>
              <a:rPr lang="ru-RU" dirty="0" smtClean="0"/>
              <a:t>сгруппированы</a:t>
            </a:r>
          </a:p>
          <a:p>
            <a:pPr marL="0" indent="0">
              <a:buNone/>
            </a:pPr>
            <a:r>
              <a:rPr lang="ru-RU" dirty="0" smtClean="0"/>
              <a:t>      по классам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0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91" y="2718013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4" y="79023"/>
            <a:ext cx="4960611" cy="253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4" y="3539400"/>
            <a:ext cx="6677548" cy="30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15.38.35.png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91" y="2902728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3" y="68975"/>
            <a:ext cx="6935387" cy="2788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3" y="3535234"/>
            <a:ext cx="7871227" cy="3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03868"/>
            <a:ext cx="9144000" cy="605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Screen Shot 2018-04-22 at 15.16.03.png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6319" y="1476904"/>
            <a:ext cx="195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and complex </a:t>
            </a:r>
            <a:r>
              <a:rPr lang="en-US" sz="1400" dirty="0" err="1" smtClean="0"/>
              <a:t>enums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079042" y="2519855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big code hierarchy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28449" y="1103253"/>
            <a:ext cx="1762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companion object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414593" y="4912011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constants set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0436" y="1652618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big </a:t>
            </a:r>
            <a:r>
              <a:rPr lang="en-US" sz="1100" dirty="0" err="1" smtClean="0"/>
              <a:t>init</a:t>
            </a:r>
            <a:r>
              <a:rPr lang="en-US" sz="1100" dirty="0" smtClean="0"/>
              <a:t> method in bytecode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7230" y="5960891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big methods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54353" y="2603040"/>
            <a:ext cx="3040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big multiline strings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128128" y="1982795"/>
            <a:ext cx="1879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static arrays or map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269989" y="4195413"/>
            <a:ext cx="2798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complex or long logical expressions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06254" y="3419705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long calls chain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303751" y="3120437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long enumerations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7517" y="6181226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 assignment statements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217110" y="3950351"/>
            <a:ext cx="295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case in when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159078" y="3496785"/>
            <a:ext cx="2404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concatenations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016234" y="3766090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consecutive arithmetic expressions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443" y="4897570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delegate properties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53331" y="4670904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function arguments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2224" y="5766033"/>
            <a:ext cx="204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generic parameters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594052" y="5325392"/>
            <a:ext cx="2969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if statements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9459" y="4856747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inline functions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1317090" y="6396522"/>
            <a:ext cx="1570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literal strings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324885" y="5891783"/>
            <a:ext cx="10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loops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30306" y="5335204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nested structures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3355650" y="3940476"/>
            <a:ext cx="2117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not null assertion operators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441606" y="1095548"/>
            <a:ext cx="24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root function definitions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341458" y="1107336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safe calls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1465399" y="1978375"/>
            <a:ext cx="4385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similar call expressions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09419" y="2936931"/>
            <a:ext cx="2620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square bracket annotations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221952" y="4356182"/>
            <a:ext cx="164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type reified </a:t>
            </a:r>
            <a:r>
              <a:rPr lang="en-US" sz="1100" dirty="0" err="1" smtClean="0"/>
              <a:t>params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106502" y="1467608"/>
            <a:ext cx="271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</a:t>
            </a:r>
            <a:r>
              <a:rPr lang="en-US" dirty="0" err="1" smtClean="0"/>
              <a:t>var</a:t>
            </a:r>
            <a:r>
              <a:rPr lang="en-US" dirty="0" smtClean="0"/>
              <a:t> or fun definitions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071745" y="246162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nested calls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70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291956" y="68694"/>
            <a:ext cx="6560087" cy="612643"/>
          </a:xfrm>
        </p:spPr>
        <p:txBody>
          <a:bodyPr/>
          <a:lstStyle/>
          <a:p>
            <a:r>
              <a:rPr lang="en-GB" sz="2800" dirty="0" smtClean="0">
                <a:hlinkClick r:id="rId2"/>
              </a:rPr>
              <a:t>http://victor.am</a:t>
            </a:r>
            <a:r>
              <a:rPr lang="en-GB" sz="2800" dirty="0" smtClean="0"/>
              <a:t> — </a:t>
            </a:r>
            <a:r>
              <a:rPr lang="ru-RU" sz="2800" dirty="0" smtClean="0"/>
              <a:t>список всех аномалий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48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Верификация результатов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478984" cy="433586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оценки качества результатов были привлечены эксперты — разработчики компилятора </a:t>
            </a:r>
            <a:r>
              <a:rPr lang="en-GB" dirty="0" err="1"/>
              <a:t>Kotlin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Был </a:t>
            </a:r>
            <a:r>
              <a:rPr lang="ru-RU" dirty="0"/>
              <a:t>разработан специальный веб-сервис, позволяющий давать оценку той или иной аномалии</a:t>
            </a:r>
          </a:p>
          <a:p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результате планируется посчитать среднюю оценку по найденным аномалиям и тем самым оценить качество результатов</a:t>
            </a:r>
          </a:p>
          <a:p>
            <a:endParaRPr lang="ru-RU" dirty="0" smtClean="0"/>
          </a:p>
          <a:p>
            <a:r>
              <a:rPr lang="ru-RU" dirty="0" smtClean="0"/>
              <a:t>Часть </a:t>
            </a:r>
            <a:r>
              <a:rPr lang="ru-RU" dirty="0"/>
              <a:t>аномалий уже была включена в тесты на производительность компилятора </a:t>
            </a:r>
            <a:r>
              <a:rPr lang="en-GB" dirty="0" err="1"/>
              <a:t>Kotlin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Планы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478984" cy="433586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Запуск поиска аномалий на определенных срезах набора данных:</a:t>
            </a:r>
          </a:p>
          <a:p>
            <a:pPr lvl="1"/>
            <a:r>
              <a:rPr lang="ru-RU" dirty="0"/>
              <a:t>С заданными ограничениями на кол-во узлов / глубину в дереве разбора</a:t>
            </a:r>
          </a:p>
          <a:p>
            <a:pPr lvl="1"/>
            <a:r>
              <a:rPr lang="ru-RU" dirty="0"/>
              <a:t>С заданными ограничениями на объем </a:t>
            </a:r>
            <a:r>
              <a:rPr lang="en-GB" dirty="0"/>
              <a:t>JVM </a:t>
            </a:r>
            <a:r>
              <a:rPr lang="ru-RU" dirty="0"/>
              <a:t>байт-кода</a:t>
            </a:r>
          </a:p>
          <a:p>
            <a:endParaRPr lang="ru-RU" dirty="0" smtClean="0"/>
          </a:p>
          <a:p>
            <a:r>
              <a:rPr lang="ru-RU" dirty="0"/>
              <a:t>Проведение </a:t>
            </a:r>
            <a:r>
              <a:rPr lang="ru-RU" dirty="0" smtClean="0"/>
              <a:t>экспериментов </a:t>
            </a:r>
            <a:r>
              <a:rPr lang="ru-RU" dirty="0"/>
              <a:t>с оценкой влияния привнесенных в язык </a:t>
            </a:r>
            <a:r>
              <a:rPr lang="ru-RU" dirty="0" err="1"/>
              <a:t>фичей</a:t>
            </a:r>
            <a:r>
              <a:rPr lang="ru-RU" dirty="0"/>
              <a:t> (с перспективной разработки системы </a:t>
            </a:r>
            <a:r>
              <a:rPr lang="ru-RU" dirty="0" smtClean="0"/>
              <a:t>тестов на такой системе)</a:t>
            </a:r>
          </a:p>
          <a:p>
            <a:endParaRPr lang="ru-RU" dirty="0" smtClean="0"/>
          </a:p>
          <a:p>
            <a:r>
              <a:rPr lang="ru-RU" dirty="0" smtClean="0"/>
              <a:t>Обучение </a:t>
            </a:r>
            <a:r>
              <a:rPr lang="ru-RU" dirty="0"/>
              <a:t>классификатора на сгруппированном наборе аномалий для дальнейшей автоматической </a:t>
            </a:r>
            <a:r>
              <a:rPr lang="ru-RU" dirty="0" smtClean="0"/>
              <a:t>классификации и </a:t>
            </a:r>
            <a:r>
              <a:rPr lang="ru-RU" dirty="0"/>
              <a:t>обнаружения новых классов</a:t>
            </a:r>
            <a:endParaRPr lang="en-GB" dirty="0"/>
          </a:p>
          <a:p>
            <a:endParaRPr lang="ru-RU" dirty="0" smtClean="0"/>
          </a:p>
          <a:p>
            <a:r>
              <a:rPr lang="ru-RU" dirty="0" smtClean="0"/>
              <a:t>Проведение </a:t>
            </a:r>
            <a:r>
              <a:rPr lang="ru-RU" dirty="0"/>
              <a:t>аналогичного </a:t>
            </a:r>
            <a:r>
              <a:rPr lang="ru-RU" dirty="0" smtClean="0"/>
              <a:t>исследования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в </a:t>
            </a:r>
            <a:r>
              <a:rPr lang="en-GB" dirty="0" smtClean="0"/>
              <a:t>Kotlin/Native </a:t>
            </a:r>
            <a:r>
              <a:rPr lang="ru-RU" dirty="0"/>
              <a:t>и </a:t>
            </a:r>
            <a:r>
              <a:rPr lang="en-GB" dirty="0" smtClean="0"/>
              <a:t>Kotlin/JS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</a:t>
            </a:r>
            <a:r>
              <a:rPr lang="ru-RU" dirty="0" smtClean="0"/>
              <a:t>роблемы </a:t>
            </a:r>
            <a:r>
              <a:rPr lang="ru-RU" dirty="0"/>
              <a:t>в </a:t>
            </a:r>
            <a:r>
              <a:rPr lang="ru-RU" dirty="0" smtClean="0"/>
              <a:t>производительности программ могут </a:t>
            </a:r>
            <a:r>
              <a:rPr lang="ru-RU" dirty="0"/>
              <a:t>возникают не только по вине </a:t>
            </a:r>
            <a:r>
              <a:rPr lang="ru-RU" dirty="0" smtClean="0"/>
              <a:t>программиста — пользователя </a:t>
            </a:r>
            <a:r>
              <a:rPr lang="ru-RU" dirty="0"/>
              <a:t>языка </a:t>
            </a:r>
            <a:r>
              <a:rPr lang="ru-RU" dirty="0" smtClean="0"/>
              <a:t>программирования</a:t>
            </a:r>
          </a:p>
          <a:p>
            <a:endParaRPr lang="ru-RU" dirty="0"/>
          </a:p>
          <a:p>
            <a:r>
              <a:rPr lang="ru-RU" dirty="0"/>
              <a:t>Часть проблем может заключаться в </a:t>
            </a:r>
            <a:r>
              <a:rPr lang="ru-RU" dirty="0" smtClean="0"/>
              <a:t>компиляторе языка —неоптимальной </a:t>
            </a:r>
            <a:r>
              <a:rPr lang="ru-RU" dirty="0" err="1"/>
              <a:t>кодогенерации</a:t>
            </a:r>
            <a:r>
              <a:rPr lang="ru-RU" dirty="0"/>
              <a:t> или некорректных </a:t>
            </a:r>
            <a:r>
              <a:rPr lang="ru-RU" dirty="0" smtClean="0"/>
              <a:t>оптимизациях</a:t>
            </a:r>
          </a:p>
          <a:p>
            <a:endParaRPr lang="ru-RU" dirty="0"/>
          </a:p>
          <a:p>
            <a:r>
              <a:rPr lang="ru-RU" dirty="0"/>
              <a:t>Разработчикам языка </a:t>
            </a:r>
            <a:r>
              <a:rPr lang="en-GB" dirty="0" err="1"/>
              <a:t>Kotlin</a:t>
            </a:r>
            <a:r>
              <a:rPr lang="ru-RU" dirty="0"/>
              <a:t> </a:t>
            </a:r>
            <a:r>
              <a:rPr lang="ru-RU" dirty="0" smtClean="0"/>
              <a:t>необходимо</a:t>
            </a:r>
          </a:p>
          <a:p>
            <a:pPr marL="0" indent="0">
              <a:buNone/>
            </a:pPr>
            <a:r>
              <a:rPr lang="ru-RU" dirty="0" smtClean="0"/>
              <a:t>     исследование</a:t>
            </a:r>
            <a:r>
              <a:rPr lang="ru-RU" dirty="0"/>
              <a:t>, позволяющее </a:t>
            </a:r>
            <a:r>
              <a:rPr lang="ru-RU" dirty="0" smtClean="0"/>
              <a:t>выявить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такие </a:t>
            </a:r>
            <a:r>
              <a:rPr lang="ru-RU" dirty="0"/>
              <a:t>проблемы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14646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</a:t>
            </a:r>
            <a:r>
              <a:rPr lang="ru-RU" b="1" dirty="0" smtClean="0"/>
              <a:t>Виктор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Кафедра </a:t>
            </a:r>
            <a:r>
              <a:rPr lang="ru-RU" dirty="0"/>
              <a:t>Компьютерных </a:t>
            </a:r>
            <a:r>
              <a:rPr lang="ru-RU" dirty="0" smtClean="0"/>
              <a:t>технологий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>
                <a:hlinkClick r:id="rId2"/>
              </a:rPr>
              <a:t>i@victor.am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</a:t>
            </a:r>
            <a:r>
              <a:rPr lang="ru-RU" sz="1600" dirty="0" smtClean="0">
                <a:solidFill>
                  <a:schemeClr val="bg1"/>
                </a:solidFill>
              </a:rPr>
              <a:t>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Существующие решения</a:t>
            </a:r>
            <a:r>
              <a:rPr lang="en-US" dirty="0"/>
              <a:t> </a:t>
            </a:r>
            <a:r>
              <a:rPr lang="ru-RU" dirty="0"/>
              <a:t>по оценке производительности программ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Профайлеры — инструменты для анализа производительности во время исполнения программы</a:t>
            </a:r>
          </a:p>
          <a:p>
            <a:endParaRPr lang="ru-RU" dirty="0" smtClean="0"/>
          </a:p>
          <a:p>
            <a:r>
              <a:rPr lang="ru-RU" dirty="0" smtClean="0"/>
              <a:t>Инструменты</a:t>
            </a:r>
            <a:r>
              <a:rPr lang="ru-RU" dirty="0"/>
              <a:t>, использующие статические анализаторы, основанные на эвристиках (например, </a:t>
            </a:r>
            <a:r>
              <a:rPr lang="en-US" dirty="0"/>
              <a:t>performance issues </a:t>
            </a:r>
            <a:r>
              <a:rPr lang="ru-RU" dirty="0"/>
              <a:t>в </a:t>
            </a:r>
            <a:r>
              <a:rPr lang="en-US" dirty="0"/>
              <a:t>IDE</a:t>
            </a:r>
            <a:r>
              <a:rPr lang="ru-RU" dirty="0"/>
              <a:t>)</a:t>
            </a:r>
          </a:p>
          <a:p>
            <a:endParaRPr lang="ru-RU" dirty="0" smtClean="0"/>
          </a:p>
          <a:p>
            <a:r>
              <a:rPr lang="en-US" dirty="0" smtClean="0"/>
              <a:t>Performance</a:t>
            </a:r>
            <a:r>
              <a:rPr lang="ru-RU" dirty="0"/>
              <a:t>-тесты (например, </a:t>
            </a:r>
            <a:r>
              <a:rPr lang="en-US" dirty="0"/>
              <a:t>JMH </a:t>
            </a:r>
            <a:r>
              <a:rPr lang="ru-RU" dirty="0"/>
              <a:t>— </a:t>
            </a:r>
            <a:r>
              <a:rPr lang="en-US" dirty="0" smtClean="0"/>
              <a:t>Java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</a:t>
            </a:r>
            <a:r>
              <a:rPr lang="en-US" dirty="0" err="1" smtClean="0"/>
              <a:t>Microbenchmark</a:t>
            </a:r>
            <a:r>
              <a:rPr lang="en-US" dirty="0" smtClean="0"/>
              <a:t> </a:t>
            </a:r>
            <a:r>
              <a:rPr lang="en-US" dirty="0"/>
              <a:t>Harness)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Будем решать задачу обнаружения аномалий</a:t>
            </a:r>
            <a:r>
              <a:rPr lang="en-US" dirty="0"/>
              <a:t>, </a:t>
            </a:r>
            <a:r>
              <a:rPr lang="ru-RU" dirty="0"/>
              <a:t>уже поставленную в области машинного </a:t>
            </a:r>
            <a:r>
              <a:rPr lang="ru-RU" dirty="0" smtClean="0"/>
              <a:t>обучения</a:t>
            </a:r>
          </a:p>
          <a:p>
            <a:endParaRPr lang="ru-RU" dirty="0"/>
          </a:p>
          <a:p>
            <a:r>
              <a:rPr lang="ru-RU" dirty="0"/>
              <a:t>Будем искать точечные </a:t>
            </a:r>
            <a:r>
              <a:rPr lang="ru-RU" dirty="0" smtClean="0"/>
              <a:t>аномалии</a:t>
            </a:r>
          </a:p>
          <a:p>
            <a:endParaRPr lang="ru-RU" dirty="0"/>
          </a:p>
          <a:p>
            <a:r>
              <a:rPr lang="ru-RU" dirty="0"/>
              <a:t>Будем пробовать трактовать обнаруженные аномалии как проблемы производительности:</a:t>
            </a:r>
          </a:p>
          <a:p>
            <a:pPr lvl="1"/>
            <a:r>
              <a:rPr lang="ru-RU" dirty="0"/>
              <a:t>По причинам на стороне пользователя</a:t>
            </a:r>
          </a:p>
          <a:p>
            <a:pPr lvl="1"/>
            <a:r>
              <a:rPr lang="ru-RU" dirty="0"/>
              <a:t>По причинам на стороне компилятора (</a:t>
            </a:r>
            <a:r>
              <a:rPr lang="ru-RU" dirty="0" err="1" smtClean="0"/>
              <a:t>кодогенератора</a:t>
            </a:r>
            <a:r>
              <a:rPr lang="ru-RU" dirty="0" smtClean="0"/>
              <a:t>/оптимизатора</a:t>
            </a:r>
            <a:r>
              <a:rPr lang="ru-RU" dirty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Аргументация выбора алгоритмов машинного обучения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Потенциальные проблемы производительности может повлечь не только объемный код</a:t>
            </a:r>
          </a:p>
          <a:p>
            <a:endParaRPr lang="ru-RU" dirty="0"/>
          </a:p>
          <a:p>
            <a:r>
              <a:rPr lang="ru-RU" dirty="0" smtClean="0"/>
              <a:t>В область наших интересов также попадает «нетипичный код» — редкое сочетание конструкций языка, приводящее к генерации нетипичного байт-кода, который может иметь проблемы производительности</a:t>
            </a:r>
          </a:p>
          <a:p>
            <a:endParaRPr lang="ru-RU" dirty="0"/>
          </a:p>
          <a:p>
            <a:r>
              <a:rPr lang="ru-RU" dirty="0" smtClean="0"/>
              <a:t>Итого: малоизученные места могут быть источником проблем производительности</a:t>
            </a:r>
          </a:p>
          <a:p>
            <a:endParaRPr lang="ru-RU" dirty="0" smtClean="0"/>
          </a:p>
          <a:p>
            <a:r>
              <a:rPr lang="ru-RU" dirty="0" smtClean="0"/>
              <a:t>Для такой плохо формализуемой задачи алгоритмы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машинного обучения оказываются более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эффективными, чем классические алгоритмы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 smtClean="0"/>
              <a:t>Научная новизна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mr-IN" dirty="0" smtClean="0"/>
              <a:t>…</a:t>
            </a:r>
            <a:r>
              <a:rPr lang="ru-RU" dirty="0" smtClean="0"/>
              <a:t>заключается в анализе влияния </a:t>
            </a:r>
            <a:r>
              <a:rPr lang="ru-RU" dirty="0"/>
              <a:t>компонентов компилятора </a:t>
            </a:r>
            <a:r>
              <a:rPr lang="ru-RU" dirty="0" smtClean="0"/>
              <a:t>на производительность полученных программ </a:t>
            </a:r>
            <a:r>
              <a:rPr lang="ru-RU" dirty="0"/>
              <a:t>с применением алгоритмов машинного обучения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Сбор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453746" cy="43661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качестве набора данных для экспериментов были выбраны файлы с исходным кодом на </a:t>
            </a:r>
            <a:r>
              <a:rPr lang="en-GB" dirty="0" err="1"/>
              <a:t>Kotlin</a:t>
            </a:r>
            <a:r>
              <a:rPr lang="ru-RU" dirty="0"/>
              <a:t> и </a:t>
            </a:r>
            <a:r>
              <a:rPr lang="en-GB" dirty="0"/>
              <a:t>JVM </a:t>
            </a:r>
            <a:r>
              <a:rPr lang="ru-RU" dirty="0"/>
              <a:t>байт-кодом с ресурса </a:t>
            </a:r>
            <a:r>
              <a:rPr lang="en-GB" dirty="0" err="1" smtClean="0"/>
              <a:t>Github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Было </a:t>
            </a:r>
            <a:r>
              <a:rPr lang="ru-RU" dirty="0"/>
              <a:t>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 err="1" smtClean="0"/>
              <a:t>Kotlin</a:t>
            </a:r>
            <a:endParaRPr lang="ru-RU" dirty="0" smtClean="0"/>
          </a:p>
          <a:p>
            <a:endParaRPr lang="en-GB" dirty="0"/>
          </a:p>
          <a:p>
            <a:r>
              <a:rPr lang="ru-RU" dirty="0" smtClean="0"/>
              <a:t>Было </a:t>
            </a:r>
            <a:r>
              <a:rPr lang="ru-RU" dirty="0"/>
              <a:t>собрано </a:t>
            </a:r>
            <a:r>
              <a:rPr lang="ru-RU" b="1" dirty="0"/>
              <a:t>63 тыс. </a:t>
            </a:r>
            <a:r>
              <a:rPr lang="ru-RU" dirty="0"/>
              <a:t>файлов с </a:t>
            </a:r>
            <a:r>
              <a:rPr lang="en-GB" dirty="0"/>
              <a:t>JVM</a:t>
            </a:r>
            <a:r>
              <a:rPr lang="ru-RU" dirty="0"/>
              <a:t> </a:t>
            </a:r>
            <a:r>
              <a:rPr lang="ru-RU" dirty="0" smtClean="0"/>
              <a:t>байт-кодом</a:t>
            </a:r>
          </a:p>
          <a:p>
            <a:endParaRPr lang="ru-RU" dirty="0"/>
          </a:p>
          <a:p>
            <a:r>
              <a:rPr lang="ru-RU" dirty="0" smtClean="0"/>
              <a:t>Файлы </a:t>
            </a:r>
            <a:r>
              <a:rPr lang="ru-RU" dirty="0"/>
              <a:t>с </a:t>
            </a:r>
            <a:r>
              <a:rPr lang="en-GB" dirty="0"/>
              <a:t>JVM</a:t>
            </a:r>
            <a:r>
              <a:rPr lang="ru-RU" dirty="0"/>
              <a:t> байт-кодом были сопоставлены файлам с исходным кодом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232073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Подготовка данных. Задача </a:t>
            </a:r>
            <a:r>
              <a:rPr lang="ru-RU" dirty="0" smtClean="0"/>
              <a:t>факторизации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613425" cy="43661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Для алгоритмов машинного обучения требуются векторы — объекты с наборами </a:t>
            </a:r>
            <a:r>
              <a:rPr lang="ru-RU" dirty="0" smtClean="0"/>
              <a:t>признаков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Встает </a:t>
            </a:r>
            <a:r>
              <a:rPr lang="ru-RU" dirty="0"/>
              <a:t>задача факторизации — векторного представления дерева разбора и </a:t>
            </a:r>
            <a:r>
              <a:rPr lang="ru-RU" dirty="0" smtClean="0"/>
              <a:t>байт-кода</a:t>
            </a:r>
            <a:endParaRPr lang="en-GB" dirty="0"/>
          </a:p>
          <a:p>
            <a:endParaRPr lang="ru-RU" dirty="0" smtClean="0"/>
          </a:p>
          <a:p>
            <a:r>
              <a:rPr lang="ru-RU" dirty="0" smtClean="0"/>
              <a:t>Был </a:t>
            </a:r>
            <a:r>
              <a:rPr lang="ru-RU" dirty="0"/>
              <a:t>выбран способ факторизации дерева путем разложения его на </a:t>
            </a:r>
            <a:r>
              <a:rPr lang="en-GB" dirty="0"/>
              <a:t>n-</a:t>
            </a:r>
            <a:r>
              <a:rPr lang="ru-RU" dirty="0"/>
              <a:t>граммы (</a:t>
            </a:r>
            <a:r>
              <a:rPr lang="en-GB" dirty="0"/>
              <a:t>unigram, bigram </a:t>
            </a:r>
            <a:r>
              <a:rPr lang="ru-RU" dirty="0"/>
              <a:t>и </a:t>
            </a:r>
            <a:r>
              <a:rPr lang="en-GB" dirty="0"/>
              <a:t>3-gram</a:t>
            </a:r>
            <a:r>
              <a:rPr lang="ru-RU" dirty="0" smtClean="0"/>
              <a:t>)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байт-кода (набора </a:t>
            </a:r>
            <a:r>
              <a:rPr lang="en-GB" dirty="0"/>
              <a:t>JVM-</a:t>
            </a:r>
            <a:r>
              <a:rPr lang="ru-RU" dirty="0"/>
              <a:t>инструкций) </a:t>
            </a:r>
            <a:r>
              <a:rPr lang="ru-RU" dirty="0" smtClean="0"/>
              <a:t>был</a:t>
            </a:r>
          </a:p>
          <a:p>
            <a:pPr marL="0" indent="0">
              <a:buNone/>
            </a:pPr>
            <a:r>
              <a:rPr lang="ru-RU" dirty="0" smtClean="0"/>
              <a:t>     выбран </a:t>
            </a:r>
            <a:r>
              <a:rPr lang="ru-RU" dirty="0"/>
              <a:t>аналогичный способ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16434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127849" y="5917915"/>
            <a:ext cx="457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Факторизация дерева разбора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7030245" y="5764026"/>
            <a:ext cx="198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Факторизация</a:t>
            </a:r>
          </a:p>
          <a:p>
            <a:pPr algn="ctr"/>
            <a:r>
              <a:rPr lang="ru-RU" sz="2400" dirty="0"/>
              <a:t>б</a:t>
            </a:r>
            <a:r>
              <a:rPr lang="ru-RU" sz="2400" dirty="0" smtClean="0"/>
              <a:t>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5528</TotalTime>
  <Words>1068</Words>
  <Application>Microsoft Macintosh PowerPoint</Application>
  <PresentationFormat>On-screen Show (4:3)</PresentationFormat>
  <Paragraphs>181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Mangal</vt:lpstr>
      <vt:lpstr>Verdana</vt:lpstr>
      <vt:lpstr>Arial</vt:lpstr>
      <vt:lpstr>Cover</vt:lpstr>
      <vt:lpstr>1_Cover</vt:lpstr>
      <vt:lpstr>Обнаружение проблем производительности в программах на языке программирования Kotlin с использованием статического анализа кода</vt:lpstr>
      <vt:lpstr>Актуальность</vt:lpstr>
      <vt:lpstr>Существующие решения по оценке производительности программ</vt:lpstr>
      <vt:lpstr>Постановка задачи</vt:lpstr>
      <vt:lpstr>Аргументация выбора алгоритмов машинного обучения</vt:lpstr>
      <vt:lpstr>Научная новизна</vt:lpstr>
      <vt:lpstr>Сбор данных</vt:lpstr>
      <vt:lpstr>Подготовка данных. Задача факторизации</vt:lpstr>
      <vt:lpstr>PowerPoint Presentation</vt:lpstr>
      <vt:lpstr>Результаты факторизации</vt:lpstr>
      <vt:lpstr>Методы решения задачи обнаружения аномалий</vt:lpstr>
      <vt:lpstr>Автоэнкодер. Обоснование выбора</vt:lpstr>
      <vt:lpstr>PowerPoint Presentation</vt:lpstr>
      <vt:lpstr>Результаты</vt:lpstr>
      <vt:lpstr>PowerPoint Presentation</vt:lpstr>
      <vt:lpstr>PowerPoint Presentation</vt:lpstr>
      <vt:lpstr>PowerPoint Presentation</vt:lpstr>
      <vt:lpstr>Верификация результатов</vt:lpstr>
      <vt:lpstr>Планы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Петухов Виктор Алексеевич</cp:lastModifiedBy>
  <cp:revision>323</cp:revision>
  <dcterms:created xsi:type="dcterms:W3CDTF">2014-06-27T12:30:22Z</dcterms:created>
  <dcterms:modified xsi:type="dcterms:W3CDTF">2018-04-22T13:58:07Z</dcterms:modified>
</cp:coreProperties>
</file>